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hzIapq5zc3Oyry/qdD+wqAthtu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Picture with Caption">
  <p:cSld name="15_Picture with Caption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/>
          <p:nvPr>
            <p:ph idx="2" type="pic"/>
          </p:nvPr>
        </p:nvSpPr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/>
          <p:nvPr>
            <p:ph type="ctrTitle"/>
          </p:nvPr>
        </p:nvSpPr>
        <p:spPr>
          <a:xfrm>
            <a:off x="4279900" y="2914283"/>
            <a:ext cx="725603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b="0" i="0" sz="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" type="subTitle"/>
          </p:nvPr>
        </p:nvSpPr>
        <p:spPr>
          <a:xfrm>
            <a:off x="4278041" y="5301883"/>
            <a:ext cx="7256038" cy="812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37358" y="6001112"/>
            <a:ext cx="1496705" cy="47156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0"/>
          <p:cNvSpPr/>
          <p:nvPr>
            <p:ph idx="2" type="pic"/>
          </p:nvPr>
        </p:nvSpPr>
        <p:spPr>
          <a:xfrm>
            <a:off x="0" y="0"/>
            <a:ext cx="385832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65725" y="-486138"/>
            <a:ext cx="4704325" cy="470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88580" y="1979271"/>
            <a:ext cx="5769980" cy="5769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1"/>
          <p:cNvSpPr txBox="1"/>
          <p:nvPr>
            <p:ph type="ctrTitle"/>
          </p:nvPr>
        </p:nvSpPr>
        <p:spPr>
          <a:xfrm>
            <a:off x="2891884" y="2914283"/>
            <a:ext cx="864405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Arial"/>
              <a:buNone/>
              <a:defRPr b="0" i="0" sz="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" type="subTitle"/>
          </p:nvPr>
        </p:nvSpPr>
        <p:spPr>
          <a:xfrm>
            <a:off x="2890025" y="5301883"/>
            <a:ext cx="8644054" cy="812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358" y="6001112"/>
            <a:ext cx="1496705" cy="471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icture with Caption">
  <p:cSld name="2_Picture with Ca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/>
          <p:nvPr>
            <p:ph idx="2" type="pic"/>
          </p:nvPr>
        </p:nvSpPr>
        <p:spPr>
          <a:xfrm>
            <a:off x="9236598" y="0"/>
            <a:ext cx="2955402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32"/>
          <p:cNvSpPr txBox="1"/>
          <p:nvPr>
            <p:ph idx="1" type="body"/>
          </p:nvPr>
        </p:nvSpPr>
        <p:spPr>
          <a:xfrm>
            <a:off x="520862" y="1737586"/>
            <a:ext cx="8391644" cy="4874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4" name="Google Shape;10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49567" y="6340972"/>
            <a:ext cx="1055849" cy="33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8475" y="4444380"/>
            <a:ext cx="3018136" cy="301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551281">
            <a:off x="-2029304" y="4226805"/>
            <a:ext cx="4228335" cy="422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icture with Caption">
  <p:cSld name="3_Picture with Ca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/>
          <p:nvPr>
            <p:ph idx="2" type="pic"/>
          </p:nvPr>
        </p:nvSpPr>
        <p:spPr>
          <a:xfrm>
            <a:off x="-88900" y="0"/>
            <a:ext cx="3064559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33"/>
          <p:cNvSpPr txBox="1"/>
          <p:nvPr>
            <p:ph idx="1" type="body"/>
          </p:nvPr>
        </p:nvSpPr>
        <p:spPr>
          <a:xfrm>
            <a:off x="3432860" y="1737586"/>
            <a:ext cx="8391644" cy="4874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3" name="Google Shape;11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742" y="6340972"/>
            <a:ext cx="1055849" cy="33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4251" y="4536978"/>
            <a:ext cx="3018136" cy="301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0513657" y="2855483"/>
            <a:ext cx="4228335" cy="422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Picture with Caption">
  <p:cSld name="8_Picture with Ca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"/>
          <p:cNvSpPr/>
          <p:nvPr>
            <p:ph idx="2" type="pic"/>
          </p:nvPr>
        </p:nvSpPr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id="118" name="Google Shape;11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00499"/>
            <a:ext cx="12192002" cy="28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1" y="5969422"/>
            <a:ext cx="6324600" cy="77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Picture with Caption">
  <p:cSld name="12_Picture with Ca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5"/>
          <p:cNvSpPr/>
          <p:nvPr>
            <p:ph idx="2" type="pic"/>
          </p:nvPr>
        </p:nvSpPr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5704" y="6163661"/>
            <a:ext cx="1303773" cy="41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Picture with Caption">
  <p:cSld name="13_Picture with Ca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008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Picture with Caption">
  <p:cSld name="14_Picture with Cap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1392" y="-733646"/>
            <a:ext cx="10436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08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33858" y="3537548"/>
            <a:ext cx="4384055" cy="438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34639" y="2928394"/>
            <a:ext cx="5846621" cy="584662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838200" y="1621840"/>
            <a:ext cx="10515600" cy="4555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type="title"/>
          </p:nvPr>
        </p:nvSpPr>
        <p:spPr>
          <a:xfrm>
            <a:off x="838200" y="893180"/>
            <a:ext cx="10515600" cy="58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4295" y="6030874"/>
            <a:ext cx="1496705" cy="471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icture with Caption">
  <p:cSld name="4_Picture with 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/>
          <p:nvPr>
            <p:ph idx="2" type="pic"/>
          </p:nvPr>
        </p:nvSpPr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id="27" name="Google Shape;2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00499"/>
            <a:ext cx="12192002" cy="28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3"/>
          <p:cNvSpPr txBox="1"/>
          <p:nvPr/>
        </p:nvSpPr>
        <p:spPr>
          <a:xfrm>
            <a:off x="368300" y="6001321"/>
            <a:ext cx="9055100" cy="691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/>
          </a:p>
        </p:txBody>
      </p:sp>
      <p:pic>
        <p:nvPicPr>
          <p:cNvPr id="32" name="Google Shape;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5704" y="6163661"/>
            <a:ext cx="1303773" cy="41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/>
          <p:nvPr>
            <p:ph idx="2" type="pic"/>
          </p:nvPr>
        </p:nvSpPr>
        <p:spPr>
          <a:xfrm>
            <a:off x="7616414" y="0"/>
            <a:ext cx="4575586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520862" y="1527858"/>
            <a:ext cx="6794338" cy="5084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9" name="Google Shape;3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31965" y="6340972"/>
            <a:ext cx="1055849" cy="33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8475" y="4444380"/>
            <a:ext cx="3018136" cy="301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551281">
            <a:off x="-2029304" y="4226805"/>
            <a:ext cx="4228335" cy="422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95069" y="-450500"/>
            <a:ext cx="3297872" cy="329787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838200" y="1621840"/>
            <a:ext cx="10515600" cy="4555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type="title"/>
          </p:nvPr>
        </p:nvSpPr>
        <p:spPr>
          <a:xfrm>
            <a:off x="838200" y="893180"/>
            <a:ext cx="10515600" cy="58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4295" y="6030874"/>
            <a:ext cx="1496705" cy="47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68174">
            <a:off x="10387313" y="105856"/>
            <a:ext cx="3609372" cy="360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/>
          <p:nvPr>
            <p:ph idx="2" type="pic"/>
          </p:nvPr>
        </p:nvSpPr>
        <p:spPr>
          <a:xfrm>
            <a:off x="5183187" y="0"/>
            <a:ext cx="7008813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20862" y="1851950"/>
            <a:ext cx="4251163" cy="476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7" name="Google Shape;5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38" y="6340972"/>
            <a:ext cx="1055849" cy="33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8475" y="4894448"/>
            <a:ext cx="2568067" cy="256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551281">
            <a:off x="-1798900" y="4391156"/>
            <a:ext cx="3597799" cy="359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icture with Caption">
  <p:cSld name="5_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/>
          <p:nvPr>
            <p:ph idx="2" type="pic"/>
          </p:nvPr>
        </p:nvSpPr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id="62" name="Google Shape;6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00499"/>
            <a:ext cx="12191999" cy="28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27"/>
          <p:cNvSpPr txBox="1"/>
          <p:nvPr/>
        </p:nvSpPr>
        <p:spPr>
          <a:xfrm>
            <a:off x="368300" y="6014021"/>
            <a:ext cx="9055100" cy="691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/>
          </a:p>
        </p:txBody>
      </p:sp>
      <p:pic>
        <p:nvPicPr>
          <p:cNvPr id="67" name="Google Shape;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5704" y="6163661"/>
            <a:ext cx="1303773" cy="41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Picture with Caption">
  <p:cSld name="9_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/>
          <p:nvPr>
            <p:ph idx="2" type="pic"/>
          </p:nvPr>
        </p:nvSpPr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id="70" name="Google Shape;7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00499"/>
            <a:ext cx="12191999" cy="28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699" y="5970798"/>
            <a:ext cx="6324600" cy="77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/>
          <p:nvPr>
            <p:ph type="ctrTitle"/>
          </p:nvPr>
        </p:nvSpPr>
        <p:spPr>
          <a:xfrm>
            <a:off x="2891884" y="2914283"/>
            <a:ext cx="864405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D500"/>
              </a:buClr>
              <a:buSzPts val="5000"/>
              <a:buFont typeface="Arial"/>
              <a:buNone/>
              <a:defRPr b="0" i="0" sz="5000">
                <a:solidFill>
                  <a:srgbClr val="FCD5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" type="subTitle"/>
          </p:nvPr>
        </p:nvSpPr>
        <p:spPr>
          <a:xfrm>
            <a:off x="2890025" y="5301883"/>
            <a:ext cx="8644054" cy="812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8" name="Google Shape;7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jp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jp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86" l="0" r="0" t="1086"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/>
        </p:nvSpPr>
        <p:spPr>
          <a:xfrm>
            <a:off x="4362138" y="2713220"/>
            <a:ext cx="42871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TEARFUND VIDEO HERE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665" l="0" r="0" t="7666"/>
          <a:stretch/>
        </p:blipFill>
        <p:spPr>
          <a:xfrm>
            <a:off x="-1" y="-28356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00499"/>
            <a:ext cx="12191999" cy="28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/>
          <p:nvPr/>
        </p:nvSpPr>
        <p:spPr>
          <a:xfrm>
            <a:off x="368300" y="6014021"/>
            <a:ext cx="9055100" cy="691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Fadhilli Trust</a:t>
            </a:r>
            <a:endParaRPr/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5704" y="6163661"/>
            <a:ext cx="1303773" cy="41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665" l="0" r="0" t="7666"/>
          <a:stretch/>
        </p:blipFill>
        <p:spPr>
          <a:xfrm>
            <a:off x="-1" y="-28356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00499"/>
            <a:ext cx="12191999" cy="28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 txBox="1"/>
          <p:nvPr/>
        </p:nvSpPr>
        <p:spPr>
          <a:xfrm>
            <a:off x="368300" y="6014021"/>
            <a:ext cx="9055100" cy="691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Francisca was hopeless</a:t>
            </a:r>
            <a:endParaRPr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5704" y="6163661"/>
            <a:ext cx="1303773" cy="41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665" l="0" r="0" t="7666"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00499"/>
            <a:ext cx="12191999" cy="28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3"/>
          <p:cNvSpPr txBox="1"/>
          <p:nvPr/>
        </p:nvSpPr>
        <p:spPr>
          <a:xfrm>
            <a:off x="368300" y="6014021"/>
            <a:ext cx="9055100" cy="691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Francisca tried new farming methods</a:t>
            </a:r>
            <a:endParaRPr/>
          </a:p>
        </p:txBody>
      </p:sp>
      <p:pic>
        <p:nvPicPr>
          <p:cNvPr id="227" name="Google Shape;22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5704" y="6163661"/>
            <a:ext cx="1303773" cy="41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3500" l="0" r="0" t="18833"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00499"/>
            <a:ext cx="12191999" cy="28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4"/>
          <p:cNvSpPr txBox="1"/>
          <p:nvPr/>
        </p:nvSpPr>
        <p:spPr>
          <a:xfrm>
            <a:off x="368300" y="6014021"/>
            <a:ext cx="9055100" cy="691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New farming methods</a:t>
            </a:r>
            <a:endParaRPr/>
          </a:p>
        </p:txBody>
      </p:sp>
      <p:pic>
        <p:nvPicPr>
          <p:cNvPr id="235" name="Google Shape;23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5704" y="6163661"/>
            <a:ext cx="1303773" cy="41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665" l="0" r="0" t="7666"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00499"/>
            <a:ext cx="12191999" cy="28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 txBox="1"/>
          <p:nvPr/>
        </p:nvSpPr>
        <p:spPr>
          <a:xfrm>
            <a:off x="368300" y="6014021"/>
            <a:ext cx="9055100" cy="691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Francisca joined a Savings Group</a:t>
            </a:r>
            <a:endParaRPr/>
          </a:p>
        </p:txBody>
      </p:sp>
      <p:pic>
        <p:nvPicPr>
          <p:cNvPr id="243" name="Google Shape;24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5704" y="6163661"/>
            <a:ext cx="1303773" cy="41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/>
          <p:nvPr>
            <p:ph idx="1" type="body"/>
          </p:nvPr>
        </p:nvSpPr>
        <p:spPr>
          <a:xfrm>
            <a:off x="520862" y="1851950"/>
            <a:ext cx="4251163" cy="476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At the center of her story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Sharing the message of palingenesia—HOPE!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838200" y="893180"/>
            <a:ext cx="3933825" cy="58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520862" y="769292"/>
            <a:ext cx="29386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8EAA"/>
                </a:solidFill>
                <a:latin typeface="Arial"/>
                <a:ea typeface="Arial"/>
                <a:cs typeface="Arial"/>
                <a:sym typeface="Arial"/>
              </a:rPr>
              <a:t>The Church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3037" r="9066" t="0"/>
          <a:stretch/>
        </p:blipFill>
        <p:spPr>
          <a:xfrm>
            <a:off x="5183187" y="0"/>
            <a:ext cx="700881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665" l="0" r="0" t="7666"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00499"/>
            <a:ext cx="12191999" cy="28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7"/>
          <p:cNvSpPr txBox="1"/>
          <p:nvPr/>
        </p:nvSpPr>
        <p:spPr>
          <a:xfrm>
            <a:off x="368300" y="6014021"/>
            <a:ext cx="9055100" cy="691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Francisca has new hope!</a:t>
            </a:r>
            <a:endParaRPr/>
          </a:p>
        </p:txBody>
      </p:sp>
      <p:pic>
        <p:nvPicPr>
          <p:cNvPr id="259" name="Google Shape;25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5704" y="6163661"/>
            <a:ext cx="1303773" cy="41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052" r="16052" t="0"/>
          <a:stretch/>
        </p:blipFill>
        <p:spPr>
          <a:xfrm>
            <a:off x="5183187" y="0"/>
            <a:ext cx="700881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8"/>
          <p:cNvSpPr txBox="1"/>
          <p:nvPr>
            <p:ph idx="1" type="body"/>
          </p:nvPr>
        </p:nvSpPr>
        <p:spPr>
          <a:xfrm>
            <a:off x="520862" y="1851950"/>
            <a:ext cx="4251163" cy="476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Donate monthly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Give a one-time gift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Join in prayer</a:t>
            </a:r>
            <a:endParaRPr/>
          </a:p>
        </p:txBody>
      </p:sp>
      <p:sp>
        <p:nvSpPr>
          <p:cNvPr id="266" name="Google Shape;266;p18"/>
          <p:cNvSpPr/>
          <p:nvPr/>
        </p:nvSpPr>
        <p:spPr>
          <a:xfrm>
            <a:off x="520862" y="769292"/>
            <a:ext cx="21339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8EAA"/>
                </a:solidFill>
                <a:latin typeface="Arial"/>
                <a:ea typeface="Arial"/>
                <a:cs typeface="Arial"/>
                <a:sym typeface="Arial"/>
              </a:rPr>
              <a:t>Join Us!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4" l="0" r="0" t="15057"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00499"/>
            <a:ext cx="12191999" cy="287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33699" y="5970798"/>
            <a:ext cx="6324600" cy="77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/>
          <p:nvPr>
            <p:ph idx="1" type="body"/>
          </p:nvPr>
        </p:nvSpPr>
        <p:spPr>
          <a:xfrm>
            <a:off x="838200" y="1621840"/>
            <a:ext cx="10515600" cy="4555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Unusual times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New realities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Difficult challenges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Maybe feelings of hopelessness</a:t>
            </a:r>
            <a:endParaRPr/>
          </a:p>
        </p:txBody>
      </p:sp>
      <p:sp>
        <p:nvSpPr>
          <p:cNvPr id="150" name="Google Shape;150;p2"/>
          <p:cNvSpPr txBox="1"/>
          <p:nvPr>
            <p:ph type="title"/>
          </p:nvPr>
        </p:nvSpPr>
        <p:spPr>
          <a:xfrm>
            <a:off x="838200" y="893180"/>
            <a:ext cx="10515600" cy="58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lang="en-US"/>
              <a:t>The Last Few years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999" r="4998" t="0"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4000499"/>
            <a:ext cx="12192002" cy="287969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"/>
          <p:cNvSpPr txBox="1"/>
          <p:nvPr/>
        </p:nvSpPr>
        <p:spPr>
          <a:xfrm>
            <a:off x="368300" y="6001321"/>
            <a:ext cx="9055100" cy="691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300 million Extreme Poverty</a:t>
            </a:r>
            <a:endParaRPr/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5704" y="6163661"/>
            <a:ext cx="1303773" cy="41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89110" y="4361766"/>
            <a:ext cx="1362636" cy="1362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>
            <p:ph idx="1" type="body"/>
          </p:nvPr>
        </p:nvSpPr>
        <p:spPr>
          <a:xfrm>
            <a:off x="520862" y="1527858"/>
            <a:ext cx="6794338" cy="3074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Normal to be hungry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Unpredictable rains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Crop failures are common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Belief that the government will help, but they never do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Disunity cuts across multiple levels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65" name="Google Shape;165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7840" r="27840" t="0"/>
          <a:stretch/>
        </p:blipFill>
        <p:spPr>
          <a:xfrm>
            <a:off x="7616414" y="0"/>
            <a:ext cx="457558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2848130" y="4811843"/>
            <a:ext cx="379251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Where is the Hope?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520861" y="542145"/>
            <a:ext cx="54452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Rural Kenya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idx="1" type="body"/>
          </p:nvPr>
        </p:nvSpPr>
        <p:spPr>
          <a:xfrm>
            <a:off x="520862" y="1527858"/>
            <a:ext cx="6794338" cy="5084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Fear of new viruses and unknown sicknesses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Fear of conflict in Ukraine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Fear of inflation, rising interest rates and financial uncertainty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Fear of climate challenges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520861" y="640246"/>
            <a:ext cx="6794339" cy="723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 Live in Fearful Times</a:t>
            </a:r>
            <a:endParaRPr/>
          </a:p>
        </p:txBody>
      </p:sp>
      <p:pic>
        <p:nvPicPr>
          <p:cNvPr id="174" name="Google Shape;17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288" r="0" t="0"/>
          <a:stretch/>
        </p:blipFill>
        <p:spPr>
          <a:xfrm>
            <a:off x="7616414" y="0"/>
            <a:ext cx="457558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type="title"/>
          </p:nvPr>
        </p:nvSpPr>
        <p:spPr>
          <a:xfrm>
            <a:off x="2307770" y="2907037"/>
            <a:ext cx="7043057" cy="58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lang="en-US"/>
              <a:t>Fear becomes a virus that eats away at people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>
            <p:ph type="title"/>
          </p:nvPr>
        </p:nvSpPr>
        <p:spPr>
          <a:xfrm>
            <a:off x="2307770" y="2907037"/>
            <a:ext cx="7043057" cy="58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lang="en-US"/>
              <a:t>God’s inoculation to the virus of fear is HOPE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idx="1" type="body"/>
          </p:nvPr>
        </p:nvSpPr>
        <p:spPr>
          <a:xfrm>
            <a:off x="520862" y="1527858"/>
            <a:ext cx="6794338" cy="5084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Rich young ruler with an honest question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Jesus gives him the answer that he fears the most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Jesus unpacks what real hope looks like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520861" y="640246"/>
            <a:ext cx="6794339" cy="723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Matthew 19:16-30</a:t>
            </a:r>
            <a:endParaRPr/>
          </a:p>
        </p:txBody>
      </p:sp>
      <p:pic>
        <p:nvPicPr>
          <p:cNvPr id="191" name="Google Shape;191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4983" r="24983" t="0"/>
          <a:stretch/>
        </p:blipFill>
        <p:spPr>
          <a:xfrm>
            <a:off x="7616414" y="0"/>
            <a:ext cx="457558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388" r="21714" t="0"/>
          <a:stretch/>
        </p:blipFill>
        <p:spPr>
          <a:xfrm>
            <a:off x="5183187" y="0"/>
            <a:ext cx="700881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/>
          <p:nvPr>
            <p:ph idx="1" type="body"/>
          </p:nvPr>
        </p:nvSpPr>
        <p:spPr>
          <a:xfrm>
            <a:off x="565833" y="1567137"/>
            <a:ext cx="4251163" cy="476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“at the renewal of all things”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This was not a foreign concept to those in the crowd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Isaiah 51:11, Isaiah 65:17-19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/>
              <a:t>Renewal=palingenesia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>
            <a:off x="460901" y="402497"/>
            <a:ext cx="3481513" cy="1164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Real Hope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earfund Colours">
      <a:dk1>
        <a:srgbClr val="000000"/>
      </a:dk1>
      <a:lt1>
        <a:srgbClr val="FFFFFF"/>
      </a:lt1>
      <a:dk2>
        <a:srgbClr val="09213B"/>
      </a:dk2>
      <a:lt2>
        <a:srgbClr val="FFFFFF"/>
      </a:lt2>
      <a:accent1>
        <a:srgbClr val="FCD500"/>
      </a:accent1>
      <a:accent2>
        <a:srgbClr val="008EAA"/>
      </a:accent2>
      <a:accent3>
        <a:srgbClr val="00263A"/>
      </a:accent3>
      <a:accent4>
        <a:srgbClr val="24AA6D"/>
      </a:accent4>
      <a:accent5>
        <a:srgbClr val="F1AE2A"/>
      </a:accent5>
      <a:accent6>
        <a:srgbClr val="E26477"/>
      </a:accent6>
      <a:hlink>
        <a:srgbClr val="008EAA"/>
      </a:hlink>
      <a:folHlink>
        <a:srgbClr val="1F1F1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2022-09-13T17:35:30Z</dcterms:created>
  <dc:creator>dmiller</dc:creator>
</cp:coreProperties>
</file>